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7" r:id="rId4"/>
  </p:sldMasterIdLst>
  <p:sldIdLst>
    <p:sldId id="257" r:id="rId5"/>
    <p:sldId id="258" r:id="rId6"/>
    <p:sldId id="259" r:id="rId7"/>
    <p:sldId id="260" r:id="rId8"/>
    <p:sldId id="261" r:id="rId9"/>
    <p:sldId id="263" r:id="rId10"/>
    <p:sldId id="264" r:id="rId11"/>
    <p:sldId id="265" r:id="rId12"/>
    <p:sldId id="26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B34CB21-CE00-42D3-81C3-73C3D4EDF933}" v="14" dt="2021-06-11T01:06:58.99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7" d="100"/>
          <a:sy n="77" d="100"/>
        </p:scale>
        <p:origin x="49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49D6DC-E1CB-4874-BF52-C3407230D20E}" type="datetime1">
              <a:rPr lang="en-US" smtClean="0"/>
              <a:t>6/10/2021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6873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17C94-3B1E-4991-BED3-41F8B0158A00}" type="datetime1">
              <a:rPr lang="en-US" smtClean="0"/>
              <a:t>6/10/2021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02531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17C94-3B1E-4991-BED3-41F8B0158A00}" type="datetime1">
              <a:rPr lang="en-US" smtClean="0"/>
              <a:t>6/10/2021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193002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17C94-3B1E-4991-BED3-41F8B0158A00}" type="datetime1">
              <a:rPr lang="en-US" smtClean="0"/>
              <a:t>6/10/2021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4397493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17C94-3B1E-4991-BED3-41F8B0158A00}" type="datetime1">
              <a:rPr lang="en-US" smtClean="0"/>
              <a:t>6/10/2021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2753721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17C94-3B1E-4991-BED3-41F8B0158A00}" type="datetime1">
              <a:rPr lang="en-US" smtClean="0"/>
              <a:t>6/10/2021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3136313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17C94-3B1E-4991-BED3-41F8B0158A00}" type="datetime1">
              <a:rPr lang="en-US" smtClean="0"/>
              <a:t>6/10/2021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6647212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01D81-C4B9-4A87-89A7-22E29E6C9200}" type="datetime1">
              <a:rPr lang="en-US" smtClean="0"/>
              <a:t>6/10/2021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564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07718-69F7-427E-95A3-C1246AF46913}" type="datetime1">
              <a:rPr lang="en-US" smtClean="0"/>
              <a:t>6/10/2021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5862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13E51-B7F7-4C24-B8E3-5471755DC0E0}" type="datetime1">
              <a:rPr lang="en-US" smtClean="0"/>
              <a:t>6/10/2021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727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1A59F-D956-4598-A3C1-AE72A5387751}" type="datetime1">
              <a:rPr lang="en-US" smtClean="0"/>
              <a:t>6/10/2021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2804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BBD69-7BD3-4731-8064-242619E92CBE}" type="datetime1">
              <a:rPr lang="en-US" smtClean="0"/>
              <a:t>6/10/2021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3172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D77D9-239F-488B-9358-023C46BC7084}" type="datetime1">
              <a:rPr lang="en-US" smtClean="0"/>
              <a:t>6/10/2021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2849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61C24-7140-4FDE-92F3-654C6E2D3C1C}" type="datetime1">
              <a:rPr lang="en-US" smtClean="0"/>
              <a:t>6/10/2021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3535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D6ACF-ECB9-4B5F-A429-08B8AC75E8EF}" type="datetime1">
              <a:rPr lang="en-US" smtClean="0"/>
              <a:t>6/10/2021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9269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B429B-EE2A-486A-BDB9-0C848B4FAFDD}" type="datetime1">
              <a:rPr lang="en-US" smtClean="0"/>
              <a:t>6/10/2021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1545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5FE4A-CB8D-40AB-BFFC-AAF37EA071CB}" type="datetime1">
              <a:rPr lang="en-US" smtClean="0"/>
              <a:t>6/10/2021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2148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0517C94-3B1E-4991-BED3-41F8B0158A00}" type="datetime1">
              <a:rPr lang="en-US" smtClean="0"/>
              <a:t>6/10/2021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273BAE12-D270-459D-897B-6833652BB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60788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image" Target="../media/image8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Video 6">
            <a:extLst>
              <a:ext uri="{FF2B5EF4-FFF2-40B4-BE49-F238E27FC236}">
                <a16:creationId xmlns:a16="http://schemas.microsoft.com/office/drawing/2014/main" id="{F40F35B8-E174-4F5E-848C-67812B29B75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r="-1" b="2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A231694B-6B75-4E4F-ADC5-A55EB3907E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59718" y="565846"/>
            <a:ext cx="5770281" cy="3617644"/>
          </a:xfrm>
        </p:spPr>
        <p:txBody>
          <a:bodyPr anchor="b">
            <a:normAutofit/>
          </a:bodyPr>
          <a:lstStyle/>
          <a:p>
            <a:pPr algn="r"/>
            <a:r>
              <a:rPr lang="en-CA">
                <a:solidFill>
                  <a:srgbClr val="FFFFFF"/>
                </a:solidFill>
              </a:rPr>
              <a:t>AI for Trading System 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326313AF-6F03-4ED3-9B69-9248A97C68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59718" y="4456144"/>
            <a:ext cx="5770281" cy="1327420"/>
          </a:xfrm>
        </p:spPr>
        <p:txBody>
          <a:bodyPr anchor="t">
            <a:normAutofit/>
          </a:bodyPr>
          <a:lstStyle/>
          <a:p>
            <a:pPr algn="r"/>
            <a:r>
              <a:rPr lang="en-CA" dirty="0" err="1">
                <a:solidFill>
                  <a:srgbClr val="FFFFFF"/>
                </a:solidFill>
              </a:rPr>
              <a:t>DataH</a:t>
            </a:r>
            <a:r>
              <a:rPr lang="en-CA" dirty="0">
                <a:solidFill>
                  <a:srgbClr val="FFFFFF"/>
                </a:solidFill>
              </a:rPr>
              <a:t> &amp; The Innovation Lab</a:t>
            </a:r>
          </a:p>
        </p:txBody>
      </p:sp>
    </p:spTree>
    <p:extLst>
      <p:ext uri="{BB962C8B-B14F-4D97-AF65-F5344CB8AC3E}">
        <p14:creationId xmlns:p14="http://schemas.microsoft.com/office/powerpoint/2010/main" val="3108480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tock numbers on a digital display">
            <a:extLst>
              <a:ext uri="{FF2B5EF4-FFF2-40B4-BE49-F238E27FC236}">
                <a16:creationId xmlns:a16="http://schemas.microsoft.com/office/drawing/2014/main" id="{4ACD8F08-8562-4F58-ADAF-A52AE23571D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b="3434"/>
          <a:stretch/>
        </p:blipFill>
        <p:spPr>
          <a:xfrm>
            <a:off x="-8244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AE29EFB-5A0A-4409-BFB2-207DBEE8A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3463" y="664397"/>
            <a:ext cx="9228566" cy="581292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5200" dirty="0">
                <a:solidFill>
                  <a:srgbClr val="FFFFFF"/>
                </a:solidFill>
              </a:rPr>
              <a:t>The Team</a:t>
            </a:r>
          </a:p>
        </p:txBody>
      </p:sp>
      <p:pic>
        <p:nvPicPr>
          <p:cNvPr id="18" name="Picture 2">
            <a:extLst>
              <a:ext uri="{FF2B5EF4-FFF2-40B4-BE49-F238E27FC236}">
                <a16:creationId xmlns:a16="http://schemas.microsoft.com/office/drawing/2014/main" id="{60041400-1453-4DC4-9806-78D3B5A24E7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491176"/>
            <a:ext cx="2108053" cy="21080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2">
            <a:extLst>
              <a:ext uri="{FF2B5EF4-FFF2-40B4-BE49-F238E27FC236}">
                <a16:creationId xmlns:a16="http://schemas.microsoft.com/office/drawing/2014/main" id="{1C7F6C28-048A-4781-8FCF-0D0F135528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52" y="3710622"/>
            <a:ext cx="1721974" cy="2295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8">
            <a:extLst>
              <a:ext uri="{FF2B5EF4-FFF2-40B4-BE49-F238E27FC236}">
                <a16:creationId xmlns:a16="http://schemas.microsoft.com/office/drawing/2014/main" id="{23A2E80B-EFE7-4C36-B4D6-26520DB30F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6223" y="1491176"/>
            <a:ext cx="1699554" cy="2106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14">
            <a:extLst>
              <a:ext uri="{FF2B5EF4-FFF2-40B4-BE49-F238E27FC236}">
                <a16:creationId xmlns:a16="http://schemas.microsoft.com/office/drawing/2014/main" id="{AFDC9155-AB67-4E95-94DC-BC92E71650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4776" y="3710622"/>
            <a:ext cx="2003122" cy="2295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10">
            <a:extLst>
              <a:ext uri="{FF2B5EF4-FFF2-40B4-BE49-F238E27FC236}">
                <a16:creationId xmlns:a16="http://schemas.microsoft.com/office/drawing/2014/main" id="{C277040F-1A34-45B2-AEB8-176C6F61A4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45746" y="1491176"/>
            <a:ext cx="2108054" cy="2106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AEA1910-6A13-4561-A9CF-7BD6AAA3732E}"/>
              </a:ext>
            </a:extLst>
          </p:cNvPr>
          <p:cNvSpPr txBox="1"/>
          <p:nvPr/>
        </p:nvSpPr>
        <p:spPr>
          <a:xfrm>
            <a:off x="1257440" y="3806413"/>
            <a:ext cx="15448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2"/>
                </a:solidFill>
              </a:rPr>
              <a:t>Siha Uddin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7EF7A5-5EE1-4D30-A9CB-5425DE927736}"/>
              </a:ext>
            </a:extLst>
          </p:cNvPr>
          <p:cNvSpPr txBox="1"/>
          <p:nvPr/>
        </p:nvSpPr>
        <p:spPr>
          <a:xfrm rot="10800000" flipV="1">
            <a:off x="3081633" y="6092034"/>
            <a:ext cx="20292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>
                <a:solidFill>
                  <a:schemeClr val="bg2"/>
                </a:solidFill>
              </a:rPr>
              <a:t>Frédéric Pelletier</a:t>
            </a:r>
            <a:endParaRPr lang="en-CA" dirty="0">
              <a:solidFill>
                <a:schemeClr val="bg2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286816-36A4-4B1E-92A9-9E412D91C526}"/>
              </a:ext>
            </a:extLst>
          </p:cNvPr>
          <p:cNvSpPr txBox="1"/>
          <p:nvPr/>
        </p:nvSpPr>
        <p:spPr>
          <a:xfrm>
            <a:off x="5423770" y="3806413"/>
            <a:ext cx="1353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solidFill>
                  <a:schemeClr val="bg2"/>
                </a:solidFill>
              </a:rPr>
              <a:t>Zixin Wang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07516DD-E2D0-4220-8D15-08253C083987}"/>
              </a:ext>
            </a:extLst>
          </p:cNvPr>
          <p:cNvSpPr txBox="1"/>
          <p:nvPr/>
        </p:nvSpPr>
        <p:spPr>
          <a:xfrm>
            <a:off x="7174602" y="6092035"/>
            <a:ext cx="2071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solidFill>
                  <a:schemeClr val="bg2"/>
                </a:solidFill>
              </a:rPr>
              <a:t>Nazim Benguettat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B7DA9B8-FE90-4E63-9EF0-E8A07F63C6BF}"/>
              </a:ext>
            </a:extLst>
          </p:cNvPr>
          <p:cNvSpPr txBox="1"/>
          <p:nvPr/>
        </p:nvSpPr>
        <p:spPr>
          <a:xfrm>
            <a:off x="9656657" y="3806413"/>
            <a:ext cx="14457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2"/>
                </a:solidFill>
              </a:rPr>
              <a:t>Wentao Ju</a:t>
            </a:r>
          </a:p>
        </p:txBody>
      </p:sp>
    </p:spTree>
    <p:extLst>
      <p:ext uri="{BB962C8B-B14F-4D97-AF65-F5344CB8AC3E}">
        <p14:creationId xmlns:p14="http://schemas.microsoft.com/office/powerpoint/2010/main" val="34306514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ight bulb on yellow background with sketched light beams and cord">
            <a:extLst>
              <a:ext uri="{FF2B5EF4-FFF2-40B4-BE49-F238E27FC236}">
                <a16:creationId xmlns:a16="http://schemas.microsoft.com/office/drawing/2014/main" id="{3420CD07-459E-46D5-B0DD-D50EA259E9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853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DF5736-3B33-4EFE-BC8E-971DABDAB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688" y="593034"/>
            <a:ext cx="5770281" cy="361764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200" dirty="0">
                <a:solidFill>
                  <a:srgbClr val="FFFFFF"/>
                </a:solidFill>
              </a:rPr>
              <a:t>The challenge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845A49-785A-475F-A4F1-DD1A82EA20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9828" y="4210678"/>
            <a:ext cx="5770281" cy="132742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r">
              <a:buNone/>
            </a:pPr>
            <a:r>
              <a:rPr lang="en-US" sz="2000" dirty="0">
                <a:solidFill>
                  <a:srgbClr val="FFFFFF"/>
                </a:solidFill>
              </a:rPr>
              <a:t>How can we transform data into automated investment decisions </a:t>
            </a:r>
          </a:p>
        </p:txBody>
      </p:sp>
    </p:spTree>
    <p:extLst>
      <p:ext uri="{BB962C8B-B14F-4D97-AF65-F5344CB8AC3E}">
        <p14:creationId xmlns:p14="http://schemas.microsoft.com/office/powerpoint/2010/main" val="2739399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" name="Group 84">
            <a:extLst>
              <a:ext uri="{FF2B5EF4-FFF2-40B4-BE49-F238E27FC236}">
                <a16:creationId xmlns:a16="http://schemas.microsoft.com/office/drawing/2014/main" id="{8AEBEFE2-515F-4B18-8468-97D8C73098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6" name="Freeform 6">
              <a:extLst>
                <a:ext uri="{FF2B5EF4-FFF2-40B4-BE49-F238E27FC236}">
                  <a16:creationId xmlns:a16="http://schemas.microsoft.com/office/drawing/2014/main" id="{42A84A1C-64AD-4415-AC50-45FB65361D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87" name="Freeform 7">
              <a:extLst>
                <a:ext uri="{FF2B5EF4-FFF2-40B4-BE49-F238E27FC236}">
                  <a16:creationId xmlns:a16="http://schemas.microsoft.com/office/drawing/2014/main" id="{B9CCB5DF-B7FE-4417-9B32-672497E3AD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88" name="Freeform 8">
              <a:extLst>
                <a:ext uri="{FF2B5EF4-FFF2-40B4-BE49-F238E27FC236}">
                  <a16:creationId xmlns:a16="http://schemas.microsoft.com/office/drawing/2014/main" id="{3C6EE6E1-4DD7-4FB0-9428-1B0064584C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89" name="Freeform 9">
              <a:extLst>
                <a:ext uri="{FF2B5EF4-FFF2-40B4-BE49-F238E27FC236}">
                  <a16:creationId xmlns:a16="http://schemas.microsoft.com/office/drawing/2014/main" id="{F19641FD-140C-4164-882A-1C36915F4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90" name="Freeform 10">
              <a:extLst>
                <a:ext uri="{FF2B5EF4-FFF2-40B4-BE49-F238E27FC236}">
                  <a16:creationId xmlns:a16="http://schemas.microsoft.com/office/drawing/2014/main" id="{1B022741-DE93-4568-9EA7-CFDF6A7B42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91" name="Freeform 11">
              <a:extLst>
                <a:ext uri="{FF2B5EF4-FFF2-40B4-BE49-F238E27FC236}">
                  <a16:creationId xmlns:a16="http://schemas.microsoft.com/office/drawing/2014/main" id="{0366A110-6771-478C-915F-09E3FC17DF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9FFDD42-2944-4065-BB6C-1BB31F2066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6476" y="256519"/>
            <a:ext cx="6885921" cy="872630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3200" dirty="0"/>
              <a:t>Understanding the Basics: Financial Charts</a:t>
            </a:r>
          </a:p>
        </p:txBody>
      </p:sp>
      <p:sp>
        <p:nvSpPr>
          <p:cNvPr id="96" name="Content Placeholder 81">
            <a:extLst>
              <a:ext uri="{FF2B5EF4-FFF2-40B4-BE49-F238E27FC236}">
                <a16:creationId xmlns:a16="http://schemas.microsoft.com/office/drawing/2014/main" id="{0AF016A2-7A26-4B5D-8ADD-A0F006DA50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84311" y="2666999"/>
            <a:ext cx="2812386" cy="3124201"/>
          </a:xfr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pic>
        <p:nvPicPr>
          <p:cNvPr id="18" name="Content Placeholder 17">
            <a:extLst>
              <a:ext uri="{FF2B5EF4-FFF2-40B4-BE49-F238E27FC236}">
                <a16:creationId xmlns:a16="http://schemas.microsoft.com/office/drawing/2014/main" id="{54FD1352-3D4E-4535-9B71-0D749502677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3"/>
          <a:srcRect l="22903" r="10425" b="3"/>
          <a:stretch/>
        </p:blipFill>
        <p:spPr>
          <a:xfrm>
            <a:off x="1432796" y="1270212"/>
            <a:ext cx="6462509" cy="445863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20000" endPos="28000" dist="5000" dir="5400000" sy="-100000" algn="bl" rotWithShape="0"/>
          </a:effectLst>
        </p:spPr>
      </p:pic>
      <p:pic>
        <p:nvPicPr>
          <p:cNvPr id="22" name="Content Placeholder 21">
            <a:extLst>
              <a:ext uri="{FF2B5EF4-FFF2-40B4-BE49-F238E27FC236}">
                <a16:creationId xmlns:a16="http://schemas.microsoft.com/office/drawing/2014/main" id="{767A28A1-EB59-4B52-A55B-C550B45BAC2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841" r="-5" b="808"/>
          <a:stretch/>
        </p:blipFill>
        <p:spPr>
          <a:xfrm>
            <a:off x="8303861" y="1275372"/>
            <a:ext cx="3625542" cy="439070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20000" endPos="28000" dist="5000" dir="5400000" sy="-100000" algn="bl" rotWithShape="0"/>
          </a:effectLst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1BBF2FBF-7323-48C2-9921-9BEA761BF554}"/>
              </a:ext>
            </a:extLst>
          </p:cNvPr>
          <p:cNvSpPr txBox="1"/>
          <p:nvPr/>
        </p:nvSpPr>
        <p:spPr>
          <a:xfrm>
            <a:off x="8882159" y="5791200"/>
            <a:ext cx="24689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Candlestick Information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551A0E4-3DF0-442F-A0D0-B64C6A29CFD9}"/>
              </a:ext>
            </a:extLst>
          </p:cNvPr>
          <p:cNvSpPr txBox="1"/>
          <p:nvPr/>
        </p:nvSpPr>
        <p:spPr>
          <a:xfrm>
            <a:off x="3416753" y="5788076"/>
            <a:ext cx="24945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Stock chart visualization</a:t>
            </a:r>
          </a:p>
        </p:txBody>
      </p:sp>
    </p:spTree>
    <p:extLst>
      <p:ext uri="{BB962C8B-B14F-4D97-AF65-F5344CB8AC3E}">
        <p14:creationId xmlns:p14="http://schemas.microsoft.com/office/powerpoint/2010/main" val="4966052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" name="Group 84">
            <a:extLst>
              <a:ext uri="{FF2B5EF4-FFF2-40B4-BE49-F238E27FC236}">
                <a16:creationId xmlns:a16="http://schemas.microsoft.com/office/drawing/2014/main" id="{8AEBEFE2-515F-4B18-8468-97D8C73098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6" name="Freeform 6">
              <a:extLst>
                <a:ext uri="{FF2B5EF4-FFF2-40B4-BE49-F238E27FC236}">
                  <a16:creationId xmlns:a16="http://schemas.microsoft.com/office/drawing/2014/main" id="{42A84A1C-64AD-4415-AC50-45FB65361D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87" name="Freeform 7">
              <a:extLst>
                <a:ext uri="{FF2B5EF4-FFF2-40B4-BE49-F238E27FC236}">
                  <a16:creationId xmlns:a16="http://schemas.microsoft.com/office/drawing/2014/main" id="{B9CCB5DF-B7FE-4417-9B32-672497E3AD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88" name="Freeform 8">
              <a:extLst>
                <a:ext uri="{FF2B5EF4-FFF2-40B4-BE49-F238E27FC236}">
                  <a16:creationId xmlns:a16="http://schemas.microsoft.com/office/drawing/2014/main" id="{3C6EE6E1-4DD7-4FB0-9428-1B0064584C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89" name="Freeform 9">
              <a:extLst>
                <a:ext uri="{FF2B5EF4-FFF2-40B4-BE49-F238E27FC236}">
                  <a16:creationId xmlns:a16="http://schemas.microsoft.com/office/drawing/2014/main" id="{F19641FD-140C-4164-882A-1C36915F4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90" name="Freeform 10">
              <a:extLst>
                <a:ext uri="{FF2B5EF4-FFF2-40B4-BE49-F238E27FC236}">
                  <a16:creationId xmlns:a16="http://schemas.microsoft.com/office/drawing/2014/main" id="{1B022741-DE93-4568-9EA7-CFDF6A7B42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91" name="Freeform 11">
              <a:extLst>
                <a:ext uri="{FF2B5EF4-FFF2-40B4-BE49-F238E27FC236}">
                  <a16:creationId xmlns:a16="http://schemas.microsoft.com/office/drawing/2014/main" id="{0366A110-6771-478C-915F-09E3FC17DF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9FFDD42-2944-4065-BB6C-1BB31F2066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6476" y="181363"/>
            <a:ext cx="6885921" cy="872630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3200" dirty="0"/>
              <a:t>Understanding the Basics: Charts Patterns</a:t>
            </a:r>
          </a:p>
        </p:txBody>
      </p:sp>
      <p:sp>
        <p:nvSpPr>
          <p:cNvPr id="96" name="Content Placeholder 81">
            <a:extLst>
              <a:ext uri="{FF2B5EF4-FFF2-40B4-BE49-F238E27FC236}">
                <a16:creationId xmlns:a16="http://schemas.microsoft.com/office/drawing/2014/main" id="{0AF016A2-7A26-4B5D-8ADD-A0F006DA50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84311" y="2666999"/>
            <a:ext cx="2812386" cy="3124201"/>
          </a:xfr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BBF2FBF-7323-48C2-9921-9BEA761BF554}"/>
              </a:ext>
            </a:extLst>
          </p:cNvPr>
          <p:cNvSpPr txBox="1"/>
          <p:nvPr/>
        </p:nvSpPr>
        <p:spPr>
          <a:xfrm>
            <a:off x="8702787" y="5552441"/>
            <a:ext cx="22208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Support &amp; Resistance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551A0E4-3DF0-442F-A0D0-B64C6A29CFD9}"/>
              </a:ext>
            </a:extLst>
          </p:cNvPr>
          <p:cNvSpPr txBox="1"/>
          <p:nvPr/>
        </p:nvSpPr>
        <p:spPr>
          <a:xfrm>
            <a:off x="3202421" y="5552441"/>
            <a:ext cx="10262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Hammer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F45BF2B-1280-433E-BABA-39155D264B7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268412" y="2106732"/>
            <a:ext cx="4894262" cy="344570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20000" endPos="28000" dist="5000" dir="5400000" sy="-100000" algn="bl" rotWithShape="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FE05884-F12E-490E-AFE7-DFA05E560D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5677" y="2106732"/>
            <a:ext cx="5075511" cy="344570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20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6517976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" name="Group 84">
            <a:extLst>
              <a:ext uri="{FF2B5EF4-FFF2-40B4-BE49-F238E27FC236}">
                <a16:creationId xmlns:a16="http://schemas.microsoft.com/office/drawing/2014/main" id="{8AEBEFE2-515F-4B18-8468-97D8C73098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6" name="Freeform 6">
              <a:extLst>
                <a:ext uri="{FF2B5EF4-FFF2-40B4-BE49-F238E27FC236}">
                  <a16:creationId xmlns:a16="http://schemas.microsoft.com/office/drawing/2014/main" id="{42A84A1C-64AD-4415-AC50-45FB65361D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87" name="Freeform 7">
              <a:extLst>
                <a:ext uri="{FF2B5EF4-FFF2-40B4-BE49-F238E27FC236}">
                  <a16:creationId xmlns:a16="http://schemas.microsoft.com/office/drawing/2014/main" id="{B9CCB5DF-B7FE-4417-9B32-672497E3AD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88" name="Freeform 8">
              <a:extLst>
                <a:ext uri="{FF2B5EF4-FFF2-40B4-BE49-F238E27FC236}">
                  <a16:creationId xmlns:a16="http://schemas.microsoft.com/office/drawing/2014/main" id="{3C6EE6E1-4DD7-4FB0-9428-1B0064584C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89" name="Freeform 9">
              <a:extLst>
                <a:ext uri="{FF2B5EF4-FFF2-40B4-BE49-F238E27FC236}">
                  <a16:creationId xmlns:a16="http://schemas.microsoft.com/office/drawing/2014/main" id="{F19641FD-140C-4164-882A-1C36915F4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90" name="Freeform 10">
              <a:extLst>
                <a:ext uri="{FF2B5EF4-FFF2-40B4-BE49-F238E27FC236}">
                  <a16:creationId xmlns:a16="http://schemas.microsoft.com/office/drawing/2014/main" id="{1B022741-DE93-4568-9EA7-CFDF6A7B42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91" name="Freeform 11">
              <a:extLst>
                <a:ext uri="{FF2B5EF4-FFF2-40B4-BE49-F238E27FC236}">
                  <a16:creationId xmlns:a16="http://schemas.microsoft.com/office/drawing/2014/main" id="{0366A110-6771-478C-915F-09E3FC17DF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9FFDD42-2944-4065-BB6C-1BB31F2066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7266" y="551375"/>
            <a:ext cx="6885921" cy="872630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3200" dirty="0"/>
              <a:t>Understanding the Basics: Charts Indicators</a:t>
            </a:r>
          </a:p>
        </p:txBody>
      </p:sp>
      <p:sp>
        <p:nvSpPr>
          <p:cNvPr id="96" name="Content Placeholder 81">
            <a:extLst>
              <a:ext uri="{FF2B5EF4-FFF2-40B4-BE49-F238E27FC236}">
                <a16:creationId xmlns:a16="http://schemas.microsoft.com/office/drawing/2014/main" id="{0AF016A2-7A26-4B5D-8ADD-A0F006DA50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84311" y="2666999"/>
            <a:ext cx="2812386" cy="3124201"/>
          </a:xfr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BBF2FBF-7323-48C2-9921-9BEA761BF554}"/>
              </a:ext>
            </a:extLst>
          </p:cNvPr>
          <p:cNvSpPr txBox="1"/>
          <p:nvPr/>
        </p:nvSpPr>
        <p:spPr>
          <a:xfrm>
            <a:off x="8961964" y="5552441"/>
            <a:ext cx="1002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MACD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551A0E4-3DF0-442F-A0D0-B64C6A29CFD9}"/>
              </a:ext>
            </a:extLst>
          </p:cNvPr>
          <p:cNvSpPr txBox="1"/>
          <p:nvPr/>
        </p:nvSpPr>
        <p:spPr>
          <a:xfrm>
            <a:off x="1307433" y="5552441"/>
            <a:ext cx="5411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Simple Moving Average &amp; Exponential Moving Average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4FF8D8E-739A-465F-8728-5CB1F9F4DC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9846" y="2340065"/>
            <a:ext cx="5521326" cy="316556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EA6D45A-1AC3-4E9A-9303-1C2564FFFF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2344" y="2340065"/>
            <a:ext cx="5261322" cy="3151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14820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" name="Group 84">
            <a:extLst>
              <a:ext uri="{FF2B5EF4-FFF2-40B4-BE49-F238E27FC236}">
                <a16:creationId xmlns:a16="http://schemas.microsoft.com/office/drawing/2014/main" id="{8AEBEFE2-515F-4B18-8468-97D8C73098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6" name="Freeform 6">
              <a:extLst>
                <a:ext uri="{FF2B5EF4-FFF2-40B4-BE49-F238E27FC236}">
                  <a16:creationId xmlns:a16="http://schemas.microsoft.com/office/drawing/2014/main" id="{42A84A1C-64AD-4415-AC50-45FB65361D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87" name="Freeform 7">
              <a:extLst>
                <a:ext uri="{FF2B5EF4-FFF2-40B4-BE49-F238E27FC236}">
                  <a16:creationId xmlns:a16="http://schemas.microsoft.com/office/drawing/2014/main" id="{B9CCB5DF-B7FE-4417-9B32-672497E3AD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88" name="Freeform 8">
              <a:extLst>
                <a:ext uri="{FF2B5EF4-FFF2-40B4-BE49-F238E27FC236}">
                  <a16:creationId xmlns:a16="http://schemas.microsoft.com/office/drawing/2014/main" id="{3C6EE6E1-4DD7-4FB0-9428-1B0064584C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89" name="Freeform 9">
              <a:extLst>
                <a:ext uri="{FF2B5EF4-FFF2-40B4-BE49-F238E27FC236}">
                  <a16:creationId xmlns:a16="http://schemas.microsoft.com/office/drawing/2014/main" id="{F19641FD-140C-4164-882A-1C36915F4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90" name="Freeform 10">
              <a:extLst>
                <a:ext uri="{FF2B5EF4-FFF2-40B4-BE49-F238E27FC236}">
                  <a16:creationId xmlns:a16="http://schemas.microsoft.com/office/drawing/2014/main" id="{1B022741-DE93-4568-9EA7-CFDF6A7B42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91" name="Freeform 11">
              <a:extLst>
                <a:ext uri="{FF2B5EF4-FFF2-40B4-BE49-F238E27FC236}">
                  <a16:creationId xmlns:a16="http://schemas.microsoft.com/office/drawing/2014/main" id="{0366A110-6771-478C-915F-09E3FC17DF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9FFDD42-2944-4065-BB6C-1BB31F2066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2266" y="37105"/>
            <a:ext cx="9384205" cy="89912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dirty="0"/>
              <a:t>Using the Data to Build Hammer Mathematical Model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BBF2FBF-7323-48C2-9921-9BEA761BF554}"/>
              </a:ext>
            </a:extLst>
          </p:cNvPr>
          <p:cNvSpPr txBox="1"/>
          <p:nvPr/>
        </p:nvSpPr>
        <p:spPr>
          <a:xfrm>
            <a:off x="7593904" y="953390"/>
            <a:ext cx="1551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Parameters 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551A0E4-3DF0-442F-A0D0-B64C6A29CFD9}"/>
              </a:ext>
            </a:extLst>
          </p:cNvPr>
          <p:cNvSpPr txBox="1"/>
          <p:nvPr/>
        </p:nvSpPr>
        <p:spPr>
          <a:xfrm>
            <a:off x="1951036" y="5673716"/>
            <a:ext cx="1810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Daily Stock Data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D6F260-95AB-471B-982D-81AFE8D57F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7558" y="1439919"/>
            <a:ext cx="2859520" cy="423379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99B2DE1-59A1-4C58-9F70-DA8E31BD8286}"/>
              </a:ext>
            </a:extLst>
          </p:cNvPr>
          <p:cNvSpPr txBox="1"/>
          <p:nvPr/>
        </p:nvSpPr>
        <p:spPr>
          <a:xfrm>
            <a:off x="4103250" y="1339886"/>
            <a:ext cx="7693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>
                <a:sym typeface="Wingdings" panose="05000000000000000000" pitchFamily="2" charset="2"/>
              </a:rPr>
              <a:t></a:t>
            </a:r>
            <a:endParaRPr lang="en-CA" sz="28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6AB190C-495D-4BEE-BE1D-7C3C7FF254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6947" y="1339886"/>
            <a:ext cx="7645053" cy="47840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FD12E6E-F991-4848-A377-0E66C8560C7B}"/>
              </a:ext>
            </a:extLst>
          </p:cNvPr>
          <p:cNvSpPr txBox="1"/>
          <p:nvPr/>
        </p:nvSpPr>
        <p:spPr>
          <a:xfrm>
            <a:off x="7992647" y="2104373"/>
            <a:ext cx="115239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4400" dirty="0">
                <a:latin typeface="Calibri" panose="020F0502020204030204" pitchFamily="34" charset="0"/>
                <a:cs typeface="Calibri" panose="020F0502020204030204" pitchFamily="34" charset="0"/>
              </a:rPr>
              <a:t>↓</a:t>
            </a:r>
            <a:endParaRPr lang="en-CA" sz="44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81DCDF7-EFBE-40BD-8647-EC440139D0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46947" y="2953342"/>
            <a:ext cx="7494242" cy="208637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BC1522EA-9842-4D75-AA49-9340B9E86940}"/>
              </a:ext>
            </a:extLst>
          </p:cNvPr>
          <p:cNvSpPr txBox="1"/>
          <p:nvPr/>
        </p:nvSpPr>
        <p:spPr>
          <a:xfrm>
            <a:off x="6953861" y="5156245"/>
            <a:ext cx="28312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Hammer Pattern Detection </a:t>
            </a:r>
          </a:p>
        </p:txBody>
      </p:sp>
    </p:spTree>
    <p:extLst>
      <p:ext uri="{BB962C8B-B14F-4D97-AF65-F5344CB8AC3E}">
        <p14:creationId xmlns:p14="http://schemas.microsoft.com/office/powerpoint/2010/main" val="15943747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" name="Group 84">
            <a:extLst>
              <a:ext uri="{FF2B5EF4-FFF2-40B4-BE49-F238E27FC236}">
                <a16:creationId xmlns:a16="http://schemas.microsoft.com/office/drawing/2014/main" id="{8AEBEFE2-515F-4B18-8468-97D8C73098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6" name="Freeform 6">
              <a:extLst>
                <a:ext uri="{FF2B5EF4-FFF2-40B4-BE49-F238E27FC236}">
                  <a16:creationId xmlns:a16="http://schemas.microsoft.com/office/drawing/2014/main" id="{42A84A1C-64AD-4415-AC50-45FB65361D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87" name="Freeform 7">
              <a:extLst>
                <a:ext uri="{FF2B5EF4-FFF2-40B4-BE49-F238E27FC236}">
                  <a16:creationId xmlns:a16="http://schemas.microsoft.com/office/drawing/2014/main" id="{B9CCB5DF-B7FE-4417-9B32-672497E3AD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88" name="Freeform 8">
              <a:extLst>
                <a:ext uri="{FF2B5EF4-FFF2-40B4-BE49-F238E27FC236}">
                  <a16:creationId xmlns:a16="http://schemas.microsoft.com/office/drawing/2014/main" id="{3C6EE6E1-4DD7-4FB0-9428-1B0064584C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89" name="Freeform 9">
              <a:extLst>
                <a:ext uri="{FF2B5EF4-FFF2-40B4-BE49-F238E27FC236}">
                  <a16:creationId xmlns:a16="http://schemas.microsoft.com/office/drawing/2014/main" id="{F19641FD-140C-4164-882A-1C36915F4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90" name="Freeform 10">
              <a:extLst>
                <a:ext uri="{FF2B5EF4-FFF2-40B4-BE49-F238E27FC236}">
                  <a16:creationId xmlns:a16="http://schemas.microsoft.com/office/drawing/2014/main" id="{1B022741-DE93-4568-9EA7-CFDF6A7B42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91" name="Freeform 11">
              <a:extLst>
                <a:ext uri="{FF2B5EF4-FFF2-40B4-BE49-F238E27FC236}">
                  <a16:creationId xmlns:a16="http://schemas.microsoft.com/office/drawing/2014/main" id="{0366A110-6771-478C-915F-09E3FC17DF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9FFDD42-2944-4065-BB6C-1BB31F2066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2266" y="37105"/>
            <a:ext cx="9384205" cy="89912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dirty="0"/>
              <a:t>Using the Data to Build MACD Model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BBF2FBF-7323-48C2-9921-9BEA761BF554}"/>
              </a:ext>
            </a:extLst>
          </p:cNvPr>
          <p:cNvSpPr txBox="1"/>
          <p:nvPr/>
        </p:nvSpPr>
        <p:spPr>
          <a:xfrm>
            <a:off x="9322286" y="2889316"/>
            <a:ext cx="1551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Python Code  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551A0E4-3DF0-442F-A0D0-B64C6A29CFD9}"/>
              </a:ext>
            </a:extLst>
          </p:cNvPr>
          <p:cNvSpPr txBox="1"/>
          <p:nvPr/>
        </p:nvSpPr>
        <p:spPr>
          <a:xfrm>
            <a:off x="9192415" y="1170291"/>
            <a:ext cx="1810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Daily Stock Data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C1522EA-9842-4D75-AA49-9340B9E86940}"/>
              </a:ext>
            </a:extLst>
          </p:cNvPr>
          <p:cNvSpPr txBox="1"/>
          <p:nvPr/>
        </p:nvSpPr>
        <p:spPr>
          <a:xfrm>
            <a:off x="8738826" y="5144572"/>
            <a:ext cx="19581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Indicator Graphing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2B4B93C-9806-48DF-9DCC-EDE0F41392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8330" y="1919067"/>
            <a:ext cx="5953956" cy="1676634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E43A2F3-8EDC-436C-9CDA-AEFC9B2575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4564" y="813417"/>
            <a:ext cx="4381487" cy="87158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E47E6EB-7C33-4095-9DCA-7F0DB4CDDC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08271" y="3839396"/>
            <a:ext cx="3927780" cy="2874908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0E74F3DA-C5DA-48FC-B3DD-DBD8DFEC1888}"/>
              </a:ext>
            </a:extLst>
          </p:cNvPr>
          <p:cNvSpPr txBox="1"/>
          <p:nvPr/>
        </p:nvSpPr>
        <p:spPr>
          <a:xfrm>
            <a:off x="6237732" y="1646895"/>
            <a:ext cx="3930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latin typeface="Calibri" panose="020F0502020204030204" pitchFamily="34" charset="0"/>
                <a:cs typeface="Calibri" panose="020F0502020204030204" pitchFamily="34" charset="0"/>
              </a:rPr>
              <a:t>↓</a:t>
            </a:r>
            <a:endParaRPr lang="en-CA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277EBAB-16C7-4A6A-A000-95B0AB96EB67}"/>
              </a:ext>
            </a:extLst>
          </p:cNvPr>
          <p:cNvSpPr txBox="1"/>
          <p:nvPr/>
        </p:nvSpPr>
        <p:spPr>
          <a:xfrm>
            <a:off x="6237732" y="3532883"/>
            <a:ext cx="3930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latin typeface="Calibri" panose="020F0502020204030204" pitchFamily="34" charset="0"/>
                <a:cs typeface="Calibri" panose="020F0502020204030204" pitchFamily="34" charset="0"/>
              </a:rPr>
              <a:t>↓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7056347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" name="Group 84">
            <a:extLst>
              <a:ext uri="{FF2B5EF4-FFF2-40B4-BE49-F238E27FC236}">
                <a16:creationId xmlns:a16="http://schemas.microsoft.com/office/drawing/2014/main" id="{8AEBEFE2-515F-4B18-8468-97D8C73098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6" name="Freeform 6">
              <a:extLst>
                <a:ext uri="{FF2B5EF4-FFF2-40B4-BE49-F238E27FC236}">
                  <a16:creationId xmlns:a16="http://schemas.microsoft.com/office/drawing/2014/main" id="{42A84A1C-64AD-4415-AC50-45FB65361D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87" name="Freeform 7">
              <a:extLst>
                <a:ext uri="{FF2B5EF4-FFF2-40B4-BE49-F238E27FC236}">
                  <a16:creationId xmlns:a16="http://schemas.microsoft.com/office/drawing/2014/main" id="{B9CCB5DF-B7FE-4417-9B32-672497E3AD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88" name="Freeform 8">
              <a:extLst>
                <a:ext uri="{FF2B5EF4-FFF2-40B4-BE49-F238E27FC236}">
                  <a16:creationId xmlns:a16="http://schemas.microsoft.com/office/drawing/2014/main" id="{3C6EE6E1-4DD7-4FB0-9428-1B0064584C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89" name="Freeform 9">
              <a:extLst>
                <a:ext uri="{FF2B5EF4-FFF2-40B4-BE49-F238E27FC236}">
                  <a16:creationId xmlns:a16="http://schemas.microsoft.com/office/drawing/2014/main" id="{F19641FD-140C-4164-882A-1C36915F4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90" name="Freeform 10">
              <a:extLst>
                <a:ext uri="{FF2B5EF4-FFF2-40B4-BE49-F238E27FC236}">
                  <a16:creationId xmlns:a16="http://schemas.microsoft.com/office/drawing/2014/main" id="{1B022741-DE93-4568-9EA7-CFDF6A7B42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91" name="Freeform 11">
              <a:extLst>
                <a:ext uri="{FF2B5EF4-FFF2-40B4-BE49-F238E27FC236}">
                  <a16:creationId xmlns:a16="http://schemas.microsoft.com/office/drawing/2014/main" id="{0366A110-6771-478C-915F-09E3FC17DF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9FFDD42-2944-4065-BB6C-1BB31F2066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2266" y="37105"/>
            <a:ext cx="9384205" cy="89912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dirty="0"/>
              <a:t>Using the Data to Find Support &amp; Resistance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BBF2FBF-7323-48C2-9921-9BEA761BF554}"/>
              </a:ext>
            </a:extLst>
          </p:cNvPr>
          <p:cNvSpPr txBox="1"/>
          <p:nvPr/>
        </p:nvSpPr>
        <p:spPr>
          <a:xfrm>
            <a:off x="9322286" y="2889316"/>
            <a:ext cx="1551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Python Code  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551A0E4-3DF0-442F-A0D0-B64C6A29CFD9}"/>
              </a:ext>
            </a:extLst>
          </p:cNvPr>
          <p:cNvSpPr txBox="1"/>
          <p:nvPr/>
        </p:nvSpPr>
        <p:spPr>
          <a:xfrm>
            <a:off x="9252010" y="1170291"/>
            <a:ext cx="1810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Daily Stock Data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C1522EA-9842-4D75-AA49-9340B9E86940}"/>
              </a:ext>
            </a:extLst>
          </p:cNvPr>
          <p:cNvSpPr txBox="1"/>
          <p:nvPr/>
        </p:nvSpPr>
        <p:spPr>
          <a:xfrm>
            <a:off x="9708773" y="5292477"/>
            <a:ext cx="23324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Support &amp; Resistance Graphing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E43A2F3-8EDC-436C-9CDA-AEFC9B2575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4564" y="813417"/>
            <a:ext cx="4381487" cy="87158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0E74F3DA-C5DA-48FC-B3DD-DBD8DFEC1888}"/>
              </a:ext>
            </a:extLst>
          </p:cNvPr>
          <p:cNvSpPr txBox="1"/>
          <p:nvPr/>
        </p:nvSpPr>
        <p:spPr>
          <a:xfrm>
            <a:off x="6237732" y="1646895"/>
            <a:ext cx="3930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latin typeface="Calibri" panose="020F0502020204030204" pitchFamily="34" charset="0"/>
                <a:cs typeface="Calibri" panose="020F0502020204030204" pitchFamily="34" charset="0"/>
              </a:rPr>
              <a:t>↓</a:t>
            </a:r>
            <a:endParaRPr lang="en-CA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277EBAB-16C7-4A6A-A000-95B0AB96EB67}"/>
              </a:ext>
            </a:extLst>
          </p:cNvPr>
          <p:cNvSpPr txBox="1"/>
          <p:nvPr/>
        </p:nvSpPr>
        <p:spPr>
          <a:xfrm>
            <a:off x="6237732" y="3532883"/>
            <a:ext cx="3930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latin typeface="Calibri" panose="020F0502020204030204" pitchFamily="34" charset="0"/>
                <a:cs typeface="Calibri" panose="020F0502020204030204" pitchFamily="34" charset="0"/>
              </a:rPr>
              <a:t>↓</a:t>
            </a:r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D69F4E-C5A3-4FF9-BCA3-1CEE346ECF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34565" y="2016227"/>
            <a:ext cx="4199390" cy="229588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13CD8B3-DAC4-4D7D-A9AB-C790FB4D40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25407" y="4880650"/>
            <a:ext cx="6439799" cy="1562318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5A0BDEAD-4E79-45B1-B6E8-D3E24F35EC60}"/>
              </a:ext>
            </a:extLst>
          </p:cNvPr>
          <p:cNvSpPr txBox="1"/>
          <p:nvPr/>
        </p:nvSpPr>
        <p:spPr>
          <a:xfrm>
            <a:off x="6237732" y="4383240"/>
            <a:ext cx="3930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latin typeface="Calibri" panose="020F0502020204030204" pitchFamily="34" charset="0"/>
                <a:cs typeface="Calibri" panose="020F0502020204030204" pitchFamily="34" charset="0"/>
              </a:rPr>
              <a:t>↓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72503255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EC84C7102E026499DB5915DD96EBFD3" ma:contentTypeVersion="12" ma:contentTypeDescription="Create a new document." ma:contentTypeScope="" ma:versionID="df1e1a1804dfac9bd8fd936c4f7e1dfa">
  <xsd:schema xmlns:xsd="http://www.w3.org/2001/XMLSchema" xmlns:xs="http://www.w3.org/2001/XMLSchema" xmlns:p="http://schemas.microsoft.com/office/2006/metadata/properties" xmlns:ns3="cc45cbb6-7c46-4fcc-9c21-3bb3f21f139f" xmlns:ns4="68ec051f-f633-4f44-9f1c-6d201e1c2f83" targetNamespace="http://schemas.microsoft.com/office/2006/metadata/properties" ma:root="true" ma:fieldsID="18b9131f6c0bfa5d04f05b5ac1cf5bdd" ns3:_="" ns4:_="">
    <xsd:import namespace="cc45cbb6-7c46-4fcc-9c21-3bb3f21f139f"/>
    <xsd:import namespace="68ec051f-f633-4f44-9f1c-6d201e1c2f8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c45cbb6-7c46-4fcc-9c21-3bb3f21f13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8ec051f-f633-4f44-9f1c-6d201e1c2f83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9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1E1740A3-1DF5-453F-A98A-D345CB55FEC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c45cbb6-7c46-4fcc-9c21-3bb3f21f139f"/>
    <ds:schemaRef ds:uri="68ec051f-f633-4f44-9f1c-6d201e1c2f8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DC79001-3C49-4024-A276-A86CC8D89F8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25E9A7B-E78B-484B-8351-598B13E85A85}">
  <ds:schemaRefs>
    <ds:schemaRef ds:uri="68ec051f-f633-4f44-9f1c-6d201e1c2f83"/>
    <ds:schemaRef ds:uri="cc45cbb6-7c46-4fcc-9c21-3bb3f21f139f"/>
    <ds:schemaRef ds:uri="http://www.w3.org/XML/1998/namespace"/>
    <ds:schemaRef ds:uri="http://schemas.openxmlformats.org/package/2006/metadata/core-properties"/>
    <ds:schemaRef ds:uri="http://schemas.microsoft.com/office/infopath/2007/PartnerControls"/>
    <ds:schemaRef ds:uri="http://purl.org/dc/terms/"/>
    <ds:schemaRef ds:uri="http://schemas.microsoft.com/office/2006/documentManagement/types"/>
    <ds:schemaRef ds:uri="http://purl.org/dc/elements/1.1/"/>
    <ds:schemaRef ds:uri="http://purl.org/dc/dcmitype/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547</TotalTime>
  <Words>120</Words>
  <Application>Microsoft Office PowerPoint</Application>
  <PresentationFormat>Widescreen</PresentationFormat>
  <Paragraphs>38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Corbel</vt:lpstr>
      <vt:lpstr>Parallax</vt:lpstr>
      <vt:lpstr>AI for Trading System </vt:lpstr>
      <vt:lpstr>The Team</vt:lpstr>
      <vt:lpstr>The challenge  </vt:lpstr>
      <vt:lpstr>Understanding the Basics: Financial Charts</vt:lpstr>
      <vt:lpstr>Understanding the Basics: Charts Patterns</vt:lpstr>
      <vt:lpstr>Understanding the Basics: Charts Indicators</vt:lpstr>
      <vt:lpstr>Using the Data to Build Hammer Mathematical Model</vt:lpstr>
      <vt:lpstr>Using the Data to Build MACD Model</vt:lpstr>
      <vt:lpstr>Using the Data to Find Support &amp; Resistance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for Trading System </dc:title>
  <dc:creator>Nazim Benguettat</dc:creator>
  <cp:lastModifiedBy>Nazim Benguettat</cp:lastModifiedBy>
  <cp:revision>11</cp:revision>
  <dcterms:created xsi:type="dcterms:W3CDTF">2021-06-10T16:09:49Z</dcterms:created>
  <dcterms:modified xsi:type="dcterms:W3CDTF">2021-06-11T01:17:14Z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0x0101000EC84C7102E026499DB5915DD96EBFD3</vt:lpwstr>
  </property>
</Properties>
</file>

<file path=docProps/thumbnail.jpeg>
</file>